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31e7edf9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31e7edf9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31e7edf9a_2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31e7edf9a_2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Polynomial Surface Fit of Z Dara 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31e7edf9a_2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31e7edf9a_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31e7edf9a_2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31e7edf9a_2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31e7edf9a_2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31e7edf9a_2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31e7edf9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31e7edf9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31e7edf9a_2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31e7edf9a_2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1e7edf9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31e7edf9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2705800" y="0"/>
            <a:ext cx="6438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18.jpg"/><Relationship Id="rId5" Type="http://schemas.openxmlformats.org/officeDocument/2006/relationships/image" Target="../media/image2.png"/><Relationship Id="rId6" Type="http://schemas.openxmlformats.org/officeDocument/2006/relationships/image" Target="../media/image20.jpg"/><Relationship Id="rId7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4.jpg"/><Relationship Id="rId5" Type="http://schemas.openxmlformats.org/officeDocument/2006/relationships/image" Target="../media/image15.jpg"/><Relationship Id="rId6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5.jpg"/><Relationship Id="rId9" Type="http://schemas.openxmlformats.org/officeDocument/2006/relationships/image" Target="../media/image17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3.jp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17368" l="36905" r="24012" t="34704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5070375" y="243775"/>
            <a:ext cx="3975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Homework #3: </a:t>
            </a:r>
            <a:r>
              <a:rPr b="1" lang="en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draw</a:t>
            </a:r>
            <a:r>
              <a:rPr b="1" lang="en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BOT</a:t>
            </a:r>
            <a:endParaRPr b="1" sz="4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Robotic Arm</a:t>
            </a:r>
            <a:endParaRPr b="1"/>
          </a:p>
        </p:txBody>
      </p:sp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6667048" y="2251000"/>
            <a:ext cx="2267100" cy="17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380"/>
              <a:t>Group 6: Stephanie Bentley, Allison Moore, Jack Amsbry</a:t>
            </a:r>
            <a:endParaRPr sz="138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38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380"/>
              <a:t>10/12/2021</a:t>
            </a:r>
            <a:endParaRPr sz="138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23628" l="26602" r="21803" t="15269"/>
          <a:stretch/>
        </p:blipFill>
        <p:spPr>
          <a:xfrm>
            <a:off x="2213050" y="953700"/>
            <a:ext cx="4717800" cy="41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 b="35449" l="23716" r="38446" t="18469"/>
          <a:stretch/>
        </p:blipFill>
        <p:spPr>
          <a:xfrm>
            <a:off x="6930850" y="953700"/>
            <a:ext cx="2213100" cy="20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5">
            <a:alphaModFix/>
          </a:blip>
          <a:srcRect b="12767" l="32108" r="10492" t="22877"/>
          <a:stretch/>
        </p:blipFill>
        <p:spPr>
          <a:xfrm>
            <a:off x="-62" y="3073800"/>
            <a:ext cx="2213100" cy="20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6">
            <a:alphaModFix/>
          </a:blip>
          <a:srcRect b="19189" l="16764" r="38206" t="21983"/>
          <a:stretch/>
        </p:blipFill>
        <p:spPr>
          <a:xfrm>
            <a:off x="-50" y="953700"/>
            <a:ext cx="2213100" cy="2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7">
            <a:alphaModFix/>
          </a:blip>
          <a:srcRect b="35793" l="17985" r="60347" t="26462"/>
          <a:stretch/>
        </p:blipFill>
        <p:spPr>
          <a:xfrm>
            <a:off x="6930963" y="2975100"/>
            <a:ext cx="2213100" cy="21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4361250" y="4071950"/>
            <a:ext cx="1660800" cy="792900"/>
          </a:xfrm>
          <a:prstGeom prst="rect">
            <a:avLst/>
          </a:prstGeom>
          <a:solidFill>
            <a:srgbClr val="FFFFFF">
              <a:alpha val="78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590350" y="2142750"/>
            <a:ext cx="1440600" cy="702300"/>
          </a:xfrm>
          <a:prstGeom prst="rect">
            <a:avLst/>
          </a:prstGeom>
          <a:solidFill>
            <a:srgbClr val="FFFFFF">
              <a:alpha val="78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718900" y="3932450"/>
            <a:ext cx="1128000" cy="932400"/>
          </a:xfrm>
          <a:prstGeom prst="rect">
            <a:avLst/>
          </a:prstGeom>
          <a:solidFill>
            <a:srgbClr val="FFFFFF">
              <a:alpha val="78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7412050" y="4160600"/>
            <a:ext cx="1440600" cy="615600"/>
          </a:xfrm>
          <a:prstGeom prst="rect">
            <a:avLst/>
          </a:prstGeom>
          <a:solidFill>
            <a:srgbClr val="FFFFFF">
              <a:alpha val="78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7845550" y="2142750"/>
            <a:ext cx="1062600" cy="702300"/>
          </a:xfrm>
          <a:prstGeom prst="rect">
            <a:avLst/>
          </a:prstGeom>
          <a:solidFill>
            <a:srgbClr val="FFFFFF">
              <a:alpha val="78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7845550" y="2218950"/>
            <a:ext cx="106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Lidar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Sensing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7412050" y="4160600"/>
            <a:ext cx="149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Adaptable SVG Parsing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4414025" y="4160600"/>
            <a:ext cx="149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Dynamic 4-Bar Linkage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562600" y="2186100"/>
            <a:ext cx="120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Compressive Pen Mount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661425" y="4090850"/>
            <a:ext cx="14961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Polynomial Surface Fit of Z Data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5"/>
          <p:cNvSpPr/>
          <p:nvPr/>
        </p:nvSpPr>
        <p:spPr>
          <a:xfrm rot="5400000">
            <a:off x="4249050" y="-3663975"/>
            <a:ext cx="645900" cy="9168300"/>
          </a:xfrm>
          <a:prstGeom prst="flowChartDelay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 txBox="1"/>
          <p:nvPr>
            <p:ph idx="4294967295" type="title"/>
          </p:nvPr>
        </p:nvSpPr>
        <p:spPr>
          <a:xfrm>
            <a:off x="1011712" y="166200"/>
            <a:ext cx="6825900" cy="16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>
                <a:solidFill>
                  <a:srgbClr val="000000"/>
                </a:solidFill>
              </a:rPr>
              <a:t>Creativity </a:t>
            </a:r>
            <a:r>
              <a:rPr lang="en" sz="4000">
                <a:solidFill>
                  <a:srgbClr val="000000"/>
                </a:solidFill>
              </a:rPr>
              <a:t>&amp; </a:t>
            </a:r>
            <a:r>
              <a:rPr b="0" lang="en" sz="4000">
                <a:solidFill>
                  <a:srgbClr val="000000"/>
                </a:solidFill>
              </a:rPr>
              <a:t>Innovation</a:t>
            </a:r>
            <a:endParaRPr sz="4000"/>
          </a:p>
        </p:txBody>
      </p:sp>
      <p:sp>
        <p:nvSpPr>
          <p:cNvPr id="118" name="Google Shape;118;p15"/>
          <p:cNvSpPr txBox="1"/>
          <p:nvPr/>
        </p:nvSpPr>
        <p:spPr>
          <a:xfrm>
            <a:off x="7412045" y="166200"/>
            <a:ext cx="16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Presented by: Jack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235950" y="297450"/>
            <a:ext cx="2476200" cy="2013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>
            <p:ph idx="4294967295" type="title"/>
          </p:nvPr>
        </p:nvSpPr>
        <p:spPr>
          <a:xfrm>
            <a:off x="273396" y="737450"/>
            <a:ext cx="26355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FFFFFF"/>
                </a:solidFill>
              </a:rPr>
              <a:t>Design </a:t>
            </a:r>
            <a:r>
              <a:rPr lang="en" sz="3600">
                <a:solidFill>
                  <a:srgbClr val="FFFFFF"/>
                </a:solidFill>
              </a:rPr>
              <a:t>&amp; </a:t>
            </a:r>
            <a:r>
              <a:rPr b="0" lang="en" sz="3600">
                <a:solidFill>
                  <a:srgbClr val="FFFFFF"/>
                </a:solidFill>
              </a:rPr>
              <a:t>Fabrication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3">
            <a:alphaModFix/>
          </a:blip>
          <a:srcRect b="11821" l="19406" r="27117" t="9630"/>
          <a:stretch/>
        </p:blipFill>
        <p:spPr>
          <a:xfrm>
            <a:off x="2883188" y="207300"/>
            <a:ext cx="3256200" cy="219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4">
            <a:alphaModFix/>
          </a:blip>
          <a:srcRect b="8442" l="21209" r="25871" t="15708"/>
          <a:stretch/>
        </p:blipFill>
        <p:spPr>
          <a:xfrm>
            <a:off x="2908900" y="2698500"/>
            <a:ext cx="3256200" cy="21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5">
            <a:alphaModFix/>
          </a:blip>
          <a:srcRect b="0" l="16809" r="37869" t="7859"/>
          <a:stretch/>
        </p:blipFill>
        <p:spPr>
          <a:xfrm>
            <a:off x="251075" y="2571750"/>
            <a:ext cx="2352900" cy="219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6">
            <a:alphaModFix/>
          </a:blip>
          <a:srcRect b="14819" l="26176" r="24237" t="23665"/>
          <a:stretch/>
        </p:blipFill>
        <p:spPr>
          <a:xfrm rot="5400000">
            <a:off x="5312325" y="1205400"/>
            <a:ext cx="4631700" cy="263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7270250" y="37290"/>
            <a:ext cx="18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Presented by: Allison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 b="13266" l="0" r="0" t="5787"/>
          <a:stretch/>
        </p:blipFill>
        <p:spPr>
          <a:xfrm>
            <a:off x="0" y="0"/>
            <a:ext cx="9144000" cy="5551200"/>
          </a:xfrm>
          <a:prstGeom prst="snip1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>
            <p:ph idx="4294967295" type="title"/>
          </p:nvPr>
        </p:nvSpPr>
        <p:spPr>
          <a:xfrm rot="2700000">
            <a:off x="6685893" y="752371"/>
            <a:ext cx="2602860" cy="730158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FFFFFF"/>
                </a:solidFill>
              </a:rPr>
              <a:t>Electronics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7618306" y="37290"/>
            <a:ext cx="18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Presented by: Jack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/>
          <p:nvPr/>
        </p:nvSpPr>
        <p:spPr>
          <a:xfrm>
            <a:off x="0" y="0"/>
            <a:ext cx="4489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5422100" y="-1725"/>
            <a:ext cx="3721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 txBox="1"/>
          <p:nvPr>
            <p:ph idx="4294967295" type="title"/>
          </p:nvPr>
        </p:nvSpPr>
        <p:spPr>
          <a:xfrm>
            <a:off x="4647700" y="149975"/>
            <a:ext cx="616500" cy="3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Coding</a:t>
            </a:r>
            <a:r>
              <a:rPr lang="en" sz="5000"/>
              <a:t> </a:t>
            </a:r>
            <a:endParaRPr sz="5000"/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 b="10827" l="11332" r="33305" t="29220"/>
          <a:stretch/>
        </p:blipFill>
        <p:spPr>
          <a:xfrm>
            <a:off x="376400" y="149975"/>
            <a:ext cx="3459300" cy="21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 rotWithShape="1">
          <a:blip r:embed="rId4">
            <a:alphaModFix/>
          </a:blip>
          <a:srcRect b="5843" l="10391" r="52613" t="13674"/>
          <a:stretch/>
        </p:blipFill>
        <p:spPr>
          <a:xfrm>
            <a:off x="5620700" y="369850"/>
            <a:ext cx="3324600" cy="40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5">
            <a:alphaModFix/>
          </a:blip>
          <a:srcRect b="13542" l="11369" r="36114" t="29581"/>
          <a:stretch/>
        </p:blipFill>
        <p:spPr>
          <a:xfrm>
            <a:off x="376400" y="2647950"/>
            <a:ext cx="3459300" cy="21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5965250" y="4561150"/>
            <a:ext cx="26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Polynomial Surface Mapping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376400" y="4671650"/>
            <a:ext cx="26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Inverse Kinematics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376400" y="2257475"/>
            <a:ext cx="26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SVG File Parsing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7373936" y="37300"/>
            <a:ext cx="21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Presented by: Jack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2479086" y="4817575"/>
            <a:ext cx="21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Presented by: Stephanie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/>
          <p:nvPr/>
        </p:nvSpPr>
        <p:spPr>
          <a:xfrm flipH="1">
            <a:off x="0" y="75"/>
            <a:ext cx="9144000" cy="5143500"/>
          </a:xfrm>
          <a:prstGeom prst="rtTriangl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 rotWithShape="1">
          <a:blip r:embed="rId3">
            <a:alphaModFix/>
          </a:blip>
          <a:srcRect b="7396" l="0" r="0" t="7388"/>
          <a:stretch/>
        </p:blipFill>
        <p:spPr>
          <a:xfrm>
            <a:off x="2705775" y="-9"/>
            <a:ext cx="6438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>
            <p:ph type="title"/>
          </p:nvPr>
        </p:nvSpPr>
        <p:spPr>
          <a:xfrm>
            <a:off x="128600" y="94150"/>
            <a:ext cx="3961200" cy="12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2"/>
                </a:solidFill>
              </a:rPr>
              <a:t>Wow! This was hard!</a:t>
            </a:r>
            <a:endParaRPr sz="3700">
              <a:solidFill>
                <a:schemeClr val="dk2"/>
              </a:solidFill>
            </a:endParaRPr>
          </a:p>
        </p:txBody>
      </p:sp>
      <p:sp>
        <p:nvSpPr>
          <p:cNvPr id="159" name="Google Shape;159;p19"/>
          <p:cNvSpPr txBox="1"/>
          <p:nvPr>
            <p:ph type="title"/>
          </p:nvPr>
        </p:nvSpPr>
        <p:spPr>
          <a:xfrm>
            <a:off x="3055150" y="726250"/>
            <a:ext cx="1905000" cy="5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Inverse Kinematics</a:t>
            </a:r>
            <a:endParaRPr b="0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9"/>
          <p:cNvSpPr txBox="1"/>
          <p:nvPr>
            <p:ph type="title"/>
          </p:nvPr>
        </p:nvSpPr>
        <p:spPr>
          <a:xfrm>
            <a:off x="-105400" y="3475575"/>
            <a:ext cx="1905000" cy="5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Github Connection :(</a:t>
            </a:r>
            <a:endParaRPr b="0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9"/>
          <p:cNvSpPr txBox="1"/>
          <p:nvPr>
            <p:ph type="title"/>
          </p:nvPr>
        </p:nvSpPr>
        <p:spPr>
          <a:xfrm>
            <a:off x="-105400" y="2206775"/>
            <a:ext cx="1905000" cy="5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Adaptable Effector</a:t>
            </a:r>
            <a:endParaRPr b="0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9"/>
          <p:cNvSpPr txBox="1"/>
          <p:nvPr>
            <p:ph type="title"/>
          </p:nvPr>
        </p:nvSpPr>
        <p:spPr>
          <a:xfrm>
            <a:off x="5668575" y="265650"/>
            <a:ext cx="2764200" cy="5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Redesigning linkages to be simple</a:t>
            </a:r>
            <a:r>
              <a:rPr b="0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endParaRPr b="0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9"/>
          <p:cNvSpPr txBox="1"/>
          <p:nvPr>
            <p:ph type="title"/>
          </p:nvPr>
        </p:nvSpPr>
        <p:spPr>
          <a:xfrm>
            <a:off x="986200" y="1319350"/>
            <a:ext cx="2764200" cy="5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SVG Parsing File Adaption</a:t>
            </a:r>
            <a:endParaRPr b="0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9"/>
          <p:cNvSpPr txBox="1"/>
          <p:nvPr>
            <p:ph type="title"/>
          </p:nvPr>
        </p:nvSpPr>
        <p:spPr>
          <a:xfrm>
            <a:off x="1415800" y="4315775"/>
            <a:ext cx="1905000" cy="5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 of Range Angles</a:t>
            </a:r>
            <a:endParaRPr b="0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9"/>
          <p:cNvSpPr txBox="1"/>
          <p:nvPr>
            <p:ph type="title"/>
          </p:nvPr>
        </p:nvSpPr>
        <p:spPr>
          <a:xfrm>
            <a:off x="7239000" y="1469850"/>
            <a:ext cx="1905000" cy="5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It’s drawing things backwards??</a:t>
            </a:r>
            <a:endParaRPr b="0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9"/>
          <p:cNvSpPr txBox="1"/>
          <p:nvPr>
            <p:ph type="title"/>
          </p:nvPr>
        </p:nvSpPr>
        <p:spPr>
          <a:xfrm>
            <a:off x="2019000" y="2062950"/>
            <a:ext cx="2649000" cy="5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Laser Cutter is Broken :(</a:t>
            </a:r>
            <a:endParaRPr b="0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6952812" y="4743375"/>
            <a:ext cx="21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Presented by: Stephanie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9"/>
          <p:cNvSpPr txBox="1"/>
          <p:nvPr>
            <p:ph type="title"/>
          </p:nvPr>
        </p:nvSpPr>
        <p:spPr>
          <a:xfrm>
            <a:off x="1065000" y="2769275"/>
            <a:ext cx="2503200" cy="5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Torque too weak to support arm weight</a:t>
            </a:r>
            <a:endParaRPr b="0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3884175" y="4067625"/>
            <a:ext cx="7094700" cy="2206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 rot="5400000">
            <a:off x="4210975" y="-4211100"/>
            <a:ext cx="731400" cy="9153600"/>
          </a:xfrm>
          <a:prstGeom prst="flowChartDelay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 txBox="1"/>
          <p:nvPr>
            <p:ph idx="4294967295" type="title"/>
          </p:nvPr>
        </p:nvSpPr>
        <p:spPr>
          <a:xfrm>
            <a:off x="562925" y="-3050"/>
            <a:ext cx="96324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200">
                <a:solidFill>
                  <a:schemeClr val="lt1"/>
                </a:solidFill>
              </a:rPr>
              <a:t>We </a:t>
            </a:r>
            <a:r>
              <a:rPr lang="en" sz="3200">
                <a:solidFill>
                  <a:schemeClr val="lt1"/>
                </a:solidFill>
              </a:rPr>
              <a:t>redesigned </a:t>
            </a:r>
            <a:r>
              <a:rPr b="0" lang="en" sz="3200">
                <a:solidFill>
                  <a:schemeClr val="lt1"/>
                </a:solidFill>
              </a:rPr>
              <a:t>a ton. Some examples….</a:t>
            </a:r>
            <a:endParaRPr b="0" sz="3200">
              <a:solidFill>
                <a:schemeClr val="lt1"/>
              </a:solidFill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 rotWithShape="1">
          <a:blip r:embed="rId3">
            <a:alphaModFix/>
          </a:blip>
          <a:srcRect b="0" l="16809" r="37869" t="7859"/>
          <a:stretch/>
        </p:blipFill>
        <p:spPr>
          <a:xfrm>
            <a:off x="2082740" y="1378369"/>
            <a:ext cx="1123200" cy="108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 rotWithShape="1">
          <a:blip r:embed="rId4">
            <a:alphaModFix/>
          </a:blip>
          <a:srcRect b="14879" l="30271" r="31992" t="21993"/>
          <a:stretch/>
        </p:blipFill>
        <p:spPr>
          <a:xfrm>
            <a:off x="413597" y="2050756"/>
            <a:ext cx="593700" cy="47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 rotWithShape="1">
          <a:blip r:embed="rId5">
            <a:alphaModFix/>
          </a:blip>
          <a:srcRect b="18024" l="39357" r="23606" t="20228"/>
          <a:stretch/>
        </p:blipFill>
        <p:spPr>
          <a:xfrm>
            <a:off x="413603" y="1360550"/>
            <a:ext cx="742200" cy="60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 rotWithShape="1">
          <a:blip r:embed="rId6">
            <a:alphaModFix/>
          </a:blip>
          <a:srcRect b="5028" l="44134" r="30134" t="13743"/>
          <a:stretch/>
        </p:blipFill>
        <p:spPr>
          <a:xfrm>
            <a:off x="1105579" y="2005060"/>
            <a:ext cx="446400" cy="56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 rotWithShape="1">
          <a:blip r:embed="rId7">
            <a:alphaModFix/>
          </a:blip>
          <a:srcRect b="0" l="45203" r="29065" t="9518"/>
          <a:stretch/>
        </p:blipFill>
        <p:spPr>
          <a:xfrm>
            <a:off x="1197335" y="1378370"/>
            <a:ext cx="401100" cy="56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81" name="Google Shape;181;p20"/>
          <p:cNvSpPr/>
          <p:nvPr/>
        </p:nvSpPr>
        <p:spPr>
          <a:xfrm>
            <a:off x="1761871" y="1611059"/>
            <a:ext cx="321000" cy="71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 rotWithShape="1">
          <a:blip r:embed="rId8">
            <a:alphaModFix/>
          </a:blip>
          <a:srcRect b="53289" l="0" r="16652" t="-53289"/>
          <a:stretch/>
        </p:blipFill>
        <p:spPr>
          <a:xfrm>
            <a:off x="413600" y="3492340"/>
            <a:ext cx="1286846" cy="794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8">
            <a:alphaModFix/>
          </a:blip>
          <a:srcRect b="5190" l="0" r="0" t="-5190"/>
          <a:stretch/>
        </p:blipFill>
        <p:spPr>
          <a:xfrm>
            <a:off x="2176583" y="3492337"/>
            <a:ext cx="1543918" cy="79468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/>
          <p:nvPr/>
        </p:nvSpPr>
        <p:spPr>
          <a:xfrm>
            <a:off x="1842955" y="3593077"/>
            <a:ext cx="333600" cy="79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9">
            <a:alphaModFix/>
          </a:blip>
          <a:srcRect b="10995" l="38270" r="12353" t="24288"/>
          <a:stretch/>
        </p:blipFill>
        <p:spPr>
          <a:xfrm>
            <a:off x="6475650" y="1603513"/>
            <a:ext cx="2202900" cy="1302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>
            <p:ph idx="4294967295" type="title"/>
          </p:nvPr>
        </p:nvSpPr>
        <p:spPr>
          <a:xfrm>
            <a:off x="4924650" y="4287025"/>
            <a:ext cx="4527900" cy="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200">
                <a:solidFill>
                  <a:schemeClr val="lt1"/>
                </a:solidFill>
              </a:rPr>
              <a:t>...And </a:t>
            </a:r>
            <a:r>
              <a:rPr lang="en" sz="3200">
                <a:solidFill>
                  <a:schemeClr val="lt1"/>
                </a:solidFill>
              </a:rPr>
              <a:t>MUCH </a:t>
            </a:r>
            <a:r>
              <a:rPr b="0" lang="en" sz="3200">
                <a:solidFill>
                  <a:schemeClr val="lt1"/>
                </a:solidFill>
              </a:rPr>
              <a:t>more :,)</a:t>
            </a:r>
            <a:endParaRPr b="0" sz="3200">
              <a:solidFill>
                <a:schemeClr val="lt1"/>
              </a:solidFill>
            </a:endParaRPr>
          </a:p>
        </p:txBody>
      </p:sp>
      <p:sp>
        <p:nvSpPr>
          <p:cNvPr id="187" name="Google Shape;187;p20"/>
          <p:cNvSpPr txBox="1"/>
          <p:nvPr>
            <p:ph idx="4294967295" type="title"/>
          </p:nvPr>
        </p:nvSpPr>
        <p:spPr>
          <a:xfrm>
            <a:off x="413600" y="2613850"/>
            <a:ext cx="25800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End Effector Design</a:t>
            </a:r>
            <a:endParaRPr b="0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0"/>
          <p:cNvSpPr txBox="1"/>
          <p:nvPr>
            <p:ph idx="4294967295" type="title"/>
          </p:nvPr>
        </p:nvSpPr>
        <p:spPr>
          <a:xfrm>
            <a:off x="6351650" y="2898013"/>
            <a:ext cx="25800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Remade linkage to make inverse kinematics easier</a:t>
            </a:r>
            <a:endParaRPr b="0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0"/>
          <p:cNvSpPr txBox="1"/>
          <p:nvPr>
            <p:ph idx="4294967295" type="title"/>
          </p:nvPr>
        </p:nvSpPr>
        <p:spPr>
          <a:xfrm>
            <a:off x="316075" y="4458750"/>
            <a:ext cx="31089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Making SVG Parsing in range</a:t>
            </a:r>
            <a:endParaRPr b="0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41199" y="1203859"/>
            <a:ext cx="2202900" cy="165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91" name="Google Shape;191;p20"/>
          <p:cNvSpPr txBox="1"/>
          <p:nvPr>
            <p:ph idx="4294967295" type="title"/>
          </p:nvPr>
        </p:nvSpPr>
        <p:spPr>
          <a:xfrm>
            <a:off x="3488800" y="2780038"/>
            <a:ext cx="25800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Calibrating Motors</a:t>
            </a:r>
            <a:endParaRPr b="0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7339545" y="4820641"/>
            <a:ext cx="21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Presented by: Allison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idx="4294967295" type="ctrTitle"/>
          </p:nvPr>
        </p:nvSpPr>
        <p:spPr>
          <a:xfrm>
            <a:off x="2141800" y="2031925"/>
            <a:ext cx="5475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Thank you! </a:t>
            </a:r>
            <a:endParaRPr sz="4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>
                <a:solidFill>
                  <a:schemeClr val="lt1"/>
                </a:solidFill>
              </a:rPr>
              <a:t>Questions?</a:t>
            </a:r>
            <a:endParaRPr b="0"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